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5"/>
  </p:handout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9"/>
    </p:embeddedFont>
    <p:embeddedFont>
      <p:font typeface="Bodoni MT Black" panose="02070A03080606020203" charset="0"/>
      <p:bold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9"/>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36545"/>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Data Analysis</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 Box 17"/>
          <p:cNvSpPr txBox="1"/>
          <p:nvPr/>
        </p:nvSpPr>
        <p:spPr>
          <a:xfrm>
            <a:off x="11049000" y="837565"/>
            <a:ext cx="5959475" cy="8746490"/>
          </a:xfrm>
          <a:prstGeom prst="rect">
            <a:avLst/>
          </a:prstGeom>
          <a:noFill/>
        </p:spPr>
        <p:txBody>
          <a:bodyPr wrap="square" rtlCol="0">
            <a:noAutofit/>
          </a:bodyPr>
          <a:p>
            <a:pPr>
              <a:lnSpc>
                <a:spcPct val="150000"/>
              </a:lnSpc>
            </a:pPr>
            <a:r>
              <a:rPr lang="en-US" altLang="en-GB" sz="2200"/>
              <a:t>ANALYSIS</a:t>
            </a:r>
            <a:endParaRPr lang="en-US" altLang="en-GB" sz="2200"/>
          </a:p>
          <a:p>
            <a:pPr>
              <a:lnSpc>
                <a:spcPct val="150000"/>
              </a:lnSpc>
            </a:pPr>
            <a:r>
              <a:rPr lang="en-US" altLang="en-GB" sz="2200"/>
              <a:t>Animals and Science are the two most popular content categories, showing that people enjoy contents centred around "life" and "knowledge" the most.</a:t>
            </a:r>
            <a:endParaRPr lang="en-US" altLang="en-GB" sz="2200"/>
          </a:p>
          <a:p>
            <a:pPr>
              <a:lnSpc>
                <a:spcPct val="150000"/>
              </a:lnSpc>
            </a:pPr>
            <a:endParaRPr lang="en-US" altLang="en-GB" sz="2200"/>
          </a:p>
          <a:p>
            <a:pPr>
              <a:lnSpc>
                <a:spcPct val="150000"/>
              </a:lnSpc>
            </a:pPr>
            <a:r>
              <a:rPr lang="en-US" altLang="en-GB" sz="2200"/>
              <a:t>INSIGHT</a:t>
            </a:r>
            <a:endParaRPr lang="en-US" altLang="en-GB" sz="2200"/>
          </a:p>
          <a:p>
            <a:pPr>
              <a:lnSpc>
                <a:spcPct val="150000"/>
              </a:lnSpc>
            </a:pPr>
            <a:r>
              <a:rPr lang="en-US" altLang="en-GB" sz="2200"/>
              <a:t>Users reacted most to contents posted in the month of May and on Modays. This may give insight into the particular posts that interested them the most and be used to improve on content creation,  to increase user engagement.</a:t>
            </a:r>
            <a:endParaRPr lang="en-US" altLang="en-GB" sz="2200"/>
          </a:p>
          <a:p>
            <a:pPr>
              <a:lnSpc>
                <a:spcPct val="150000"/>
              </a:lnSpc>
            </a:pPr>
            <a:endParaRPr lang="en-US" altLang="en-GB" sz="2200"/>
          </a:p>
          <a:p>
            <a:pPr>
              <a:lnSpc>
                <a:spcPct val="150000"/>
              </a:lnSpc>
            </a:pPr>
            <a:r>
              <a:rPr lang="en-US" altLang="en-GB" sz="2200"/>
              <a:t>NEXT STEPS</a:t>
            </a:r>
            <a:endParaRPr lang="en-US" altLang="en-GB" sz="2200"/>
          </a:p>
          <a:p>
            <a:pPr>
              <a:lnSpc>
                <a:spcPct val="150000"/>
              </a:lnSpc>
            </a:pPr>
            <a:r>
              <a:rPr lang="en-US" altLang="en-GB" sz="2200"/>
              <a:t>This ad-hoc analysis is insightful and can be put into use to further test how well it improves your business. We can show you how to do this.</a:t>
            </a:r>
            <a:endParaRPr lang="en-US" altLang="en-GB"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p>
            <a:endParaRPr lang="en-US" altLang="en-GB"/>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991600" y="2552700"/>
            <a:ext cx="6329045" cy="5302885"/>
          </a:xfrm>
          <a:prstGeom prst="rect">
            <a:avLst/>
          </a:prstGeom>
          <a:noFill/>
        </p:spPr>
        <p:txBody>
          <a:bodyPr wrap="square" rtlCol="0">
            <a:noAutofit/>
          </a:bodyPr>
          <a:p>
            <a:pPr>
              <a:lnSpc>
                <a:spcPct val="150000"/>
              </a:lnSpc>
            </a:pPr>
            <a:r>
              <a:rPr lang="en-US" altLang="en-GB" sz="2400"/>
              <a:t>Web Social is a fast growing technology unicorn that need to adapt quickly to its global scale.</a:t>
            </a:r>
            <a:endParaRPr lang="en-US" altLang="en-GB" sz="2400"/>
          </a:p>
          <a:p>
            <a:pPr>
              <a:lnSpc>
                <a:spcPct val="150000"/>
              </a:lnSpc>
            </a:pPr>
            <a:r>
              <a:rPr lang="en-US" altLang="en-GB" sz="2400"/>
              <a:t>Accenture has begun a 3 month POC focusing on these tasks</a:t>
            </a:r>
            <a:endParaRPr lang="en-US" altLang="en-GB" sz="2400"/>
          </a:p>
          <a:p>
            <a:pPr>
              <a:lnSpc>
                <a:spcPct val="150000"/>
              </a:lnSpc>
            </a:pPr>
            <a:endParaRPr lang="en-US" altLang="en-GB" sz="2400"/>
          </a:p>
          <a:p>
            <a:pPr marL="742950" lvl="1" indent="-285750">
              <a:lnSpc>
                <a:spcPct val="150000"/>
              </a:lnSpc>
              <a:buFont typeface="Arial" panose="020B0604020202020204" pitchFamily="34" charset="0"/>
              <a:buChar char="•"/>
            </a:pPr>
            <a:r>
              <a:rPr lang="en-US" altLang="en-GB" sz="2400"/>
              <a:t>An audit of Web Social’s big data practice</a:t>
            </a:r>
            <a:endParaRPr lang="en-US" altLang="en-GB" sz="2400"/>
          </a:p>
          <a:p>
            <a:pPr marL="742950" lvl="1" indent="-285750">
              <a:lnSpc>
                <a:spcPct val="150000"/>
              </a:lnSpc>
              <a:buFont typeface="Arial" panose="020B0604020202020204" pitchFamily="34" charset="0"/>
              <a:buChar char="•"/>
            </a:pPr>
            <a:r>
              <a:rPr lang="en-US" altLang="en-GB" sz="2400"/>
              <a:t>Recommendations for a successful IPO</a:t>
            </a:r>
            <a:endParaRPr lang="en-US" altLang="en-GB" sz="2400"/>
          </a:p>
          <a:p>
            <a:pPr marL="742950" lvl="1" indent="-285750">
              <a:lnSpc>
                <a:spcPct val="150000"/>
              </a:lnSpc>
              <a:buFont typeface="Arial" panose="020B0604020202020204" pitchFamily="34" charset="0"/>
              <a:buChar char="•"/>
            </a:pPr>
            <a:r>
              <a:rPr lang="en-US" altLang="en-GB" sz="2400"/>
              <a:t>Analysis to find Web Social’s top 5 most popular categories of content </a:t>
            </a:r>
            <a:endParaRPr lang="en-US" altLang="en-GB"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2887345" y="4838700"/>
            <a:ext cx="6256655" cy="4969510"/>
          </a:xfrm>
          <a:prstGeom prst="rect">
            <a:avLst/>
          </a:prstGeom>
          <a:noFill/>
        </p:spPr>
        <p:txBody>
          <a:bodyPr wrap="square" rtlCol="0">
            <a:noAutofit/>
          </a:bodyPr>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500</a:t>
            </a:r>
            <a:r>
              <a:rPr lang="en-GB" altLang="en-US" sz="2800" b="1">
                <a:solidFill>
                  <a:schemeClr val="bg1"/>
                </a:solidFill>
              </a:rPr>
              <a:t> million active users </a:t>
            </a:r>
            <a:r>
              <a:rPr lang="en-US" altLang="en-GB" sz="2800" b="1">
                <a:solidFill>
                  <a:schemeClr val="bg1"/>
                </a:solidFill>
              </a:rPr>
              <a:t>per</a:t>
            </a:r>
            <a:r>
              <a:rPr lang="en-GB" altLang="en-US" sz="2800" b="1">
                <a:solidFill>
                  <a:schemeClr val="bg1"/>
                </a:solidFill>
              </a:rPr>
              <a:t> month</a:t>
            </a:r>
            <a:endParaRPr lang="en-GB" altLang="en-US" sz="2800" b="1">
              <a:solidFill>
                <a:schemeClr val="bg1"/>
              </a:solidFill>
            </a:endParaRPr>
          </a:p>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100,000</a:t>
            </a:r>
            <a:r>
              <a:rPr lang="en-GB" altLang="en-US" sz="2800" b="1">
                <a:solidFill>
                  <a:schemeClr val="bg1"/>
                </a:solidFill>
              </a:rPr>
              <a:t> </a:t>
            </a:r>
            <a:r>
              <a:rPr lang="en-US" altLang="en-GB" sz="2800" b="1">
                <a:solidFill>
                  <a:schemeClr val="bg1"/>
                </a:solidFill>
              </a:rPr>
              <a:t>posts per day, leading to: </a:t>
            </a:r>
            <a:endParaRPr lang="en-US" altLang="en-GB" sz="2800" b="1">
              <a:solidFill>
                <a:schemeClr val="bg1"/>
              </a:solidFill>
            </a:endParaRPr>
          </a:p>
          <a:p>
            <a:pPr>
              <a:lnSpc>
                <a:spcPct val="150000"/>
              </a:lnSpc>
            </a:pPr>
            <a:r>
              <a:rPr lang="en-US" altLang="en-GB" sz="2800" b="1">
                <a:solidFill>
                  <a:schemeClr val="bg1"/>
                </a:solidFill>
              </a:rPr>
              <a:t>Over </a:t>
            </a:r>
            <a:r>
              <a:rPr lang="en-US" altLang="en-GB" sz="2800" b="1" u="sng">
                <a:solidFill>
                  <a:schemeClr val="bg1"/>
                </a:solidFill>
              </a:rPr>
              <a:t>35,600,000</a:t>
            </a:r>
            <a:r>
              <a:rPr lang="en-US" altLang="en-GB" sz="2800" b="1">
                <a:solidFill>
                  <a:schemeClr val="bg1"/>
                </a:solidFill>
              </a:rPr>
              <a:t> pieces of content per year</a:t>
            </a:r>
            <a:r>
              <a:rPr lang="en-US" altLang="en-GB" sz="2800">
                <a:solidFill>
                  <a:schemeClr val="bg1"/>
                </a:solidFill>
              </a:rPr>
              <a:t>.</a:t>
            </a:r>
            <a:endParaRPr lang="en-US" altLang="en-GB" sz="2800">
              <a:solidFill>
                <a:schemeClr val="bg1"/>
              </a:solidFill>
            </a:endParaRPr>
          </a:p>
          <a:p>
            <a:pPr>
              <a:lnSpc>
                <a:spcPct val="150000"/>
              </a:lnSpc>
            </a:pPr>
            <a:r>
              <a:rPr lang="en-US" altLang="en-GB" sz="2400">
                <a:solidFill>
                  <a:schemeClr val="bg1"/>
                </a:solidFill>
              </a:rPr>
              <a:t>How to manage the challenges of big data.</a:t>
            </a:r>
            <a:endParaRPr lang="en-US" altLang="en-GB" sz="2400">
              <a:solidFill>
                <a:schemeClr val="bg1"/>
              </a:solidFill>
            </a:endParaRPr>
          </a:p>
          <a:p>
            <a:pPr>
              <a:lnSpc>
                <a:spcPct val="150000"/>
              </a:lnSpc>
            </a:pPr>
            <a:r>
              <a:rPr lang="en-US" altLang="en-GB" sz="2400" u="sng">
                <a:solidFill>
                  <a:schemeClr val="bg1"/>
                </a:solidFill>
              </a:rPr>
              <a:t>Analysis of Web Social’s content categories to highlights the top 5 most populaer categories of content</a:t>
            </a:r>
            <a:endParaRPr lang="en-US" altLang="en-GB" sz="2400" u="sng">
              <a:solidFill>
                <a:schemeClr val="bg1"/>
              </a:solidFill>
            </a:endParaRPr>
          </a:p>
          <a:p>
            <a:endParaRPr lang="en-US" altLang="en-GB"/>
          </a:p>
          <a:p>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2" name="Text Box 31"/>
          <p:cNvSpPr txBox="1"/>
          <p:nvPr/>
        </p:nvSpPr>
        <p:spPr>
          <a:xfrm>
            <a:off x="14249400" y="1579880"/>
            <a:ext cx="3872230" cy="1198880"/>
          </a:xfrm>
          <a:prstGeom prst="rect">
            <a:avLst/>
          </a:prstGeom>
          <a:noFill/>
        </p:spPr>
        <p:txBody>
          <a:bodyPr wrap="square" rtlCol="0">
            <a:spAutoFit/>
          </a:bodyPr>
          <a:p>
            <a:pPr>
              <a:lnSpc>
                <a:spcPct val="150000"/>
              </a:lnSpc>
            </a:pPr>
            <a:r>
              <a:rPr lang="en-US" altLang="en-GB" sz="2400" b="1"/>
              <a:t>Sarah Jimmy </a:t>
            </a:r>
            <a:endParaRPr lang="en-US" altLang="en-GB" sz="2400" b="1"/>
          </a:p>
          <a:p>
            <a:pPr>
              <a:lnSpc>
                <a:spcPct val="150000"/>
              </a:lnSpc>
            </a:pPr>
            <a:r>
              <a:rPr lang="en-US" altLang="en-GB" sz="2400"/>
              <a:t>Chief Technical Architect</a:t>
            </a:r>
            <a:endParaRPr lang="en-US" altLang="en-GB" sz="2400"/>
          </a:p>
        </p:txBody>
      </p:sp>
      <p:sp>
        <p:nvSpPr>
          <p:cNvPr id="33" name="Text Box 32"/>
          <p:cNvSpPr txBox="1"/>
          <p:nvPr/>
        </p:nvSpPr>
        <p:spPr>
          <a:xfrm>
            <a:off x="14300200" y="4526280"/>
            <a:ext cx="3050540" cy="1198880"/>
          </a:xfrm>
          <a:prstGeom prst="rect">
            <a:avLst/>
          </a:prstGeom>
          <a:noFill/>
        </p:spPr>
        <p:txBody>
          <a:bodyPr wrap="square" rtlCol="0">
            <a:spAutoFit/>
          </a:bodyPr>
          <a:p>
            <a:pPr>
              <a:lnSpc>
                <a:spcPct val="150000"/>
              </a:lnSpc>
            </a:pPr>
            <a:r>
              <a:rPr lang="en-US" altLang="en-GB" sz="2400"/>
              <a:t>Michael Rash</a:t>
            </a:r>
            <a:endParaRPr lang="en-US" altLang="en-GB" sz="2400"/>
          </a:p>
          <a:p>
            <a:pPr>
              <a:lnSpc>
                <a:spcPct val="150000"/>
              </a:lnSpc>
            </a:pPr>
            <a:r>
              <a:rPr lang="en-US" altLang="en-GB" sz="2400"/>
              <a:t>Senior Principle</a:t>
            </a:r>
            <a:endParaRPr lang="en-US" altLang="en-GB" sz="2400"/>
          </a:p>
        </p:txBody>
      </p:sp>
      <p:sp>
        <p:nvSpPr>
          <p:cNvPr id="34" name="Text Box 33"/>
          <p:cNvSpPr txBox="1"/>
          <p:nvPr/>
        </p:nvSpPr>
        <p:spPr>
          <a:xfrm>
            <a:off x="14376400" y="7345680"/>
            <a:ext cx="3050540" cy="1198880"/>
          </a:xfrm>
          <a:prstGeom prst="rect">
            <a:avLst/>
          </a:prstGeom>
          <a:noFill/>
        </p:spPr>
        <p:txBody>
          <a:bodyPr wrap="square" rtlCol="0">
            <a:spAutoFit/>
          </a:bodyPr>
          <a:p>
            <a:pPr>
              <a:lnSpc>
                <a:spcPct val="150000"/>
              </a:lnSpc>
            </a:pPr>
            <a:r>
              <a:rPr lang="en-US" altLang="en-GB" sz="2400" b="1"/>
              <a:t>Gabriel Oni</a:t>
            </a:r>
            <a:endParaRPr lang="en-US" altLang="en-GB" sz="2400" b="1"/>
          </a:p>
          <a:p>
            <a:pPr>
              <a:lnSpc>
                <a:spcPct val="150000"/>
              </a:lnSpc>
            </a:pPr>
            <a:r>
              <a:rPr lang="en-US" altLang="en-GB" sz="2400"/>
              <a:t>Data Analyst</a:t>
            </a:r>
            <a:endParaRPr lang="en-US" altLang="en-GB"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99230" y="1505585"/>
            <a:ext cx="5678170" cy="583565"/>
          </a:xfrm>
          <a:prstGeom prst="rect">
            <a:avLst/>
          </a:prstGeom>
          <a:noFill/>
        </p:spPr>
        <p:txBody>
          <a:bodyPr wrap="square" rtlCol="0">
            <a:spAutoFit/>
          </a:bodyPr>
          <a:p>
            <a:r>
              <a:rPr lang="en-US" altLang="en-GB" sz="3200" b="1">
                <a:solidFill>
                  <a:schemeClr val="bg1"/>
                </a:solidFill>
              </a:rPr>
              <a:t>Data Understanding</a:t>
            </a:r>
            <a:r>
              <a:rPr lang="en-US" altLang="en-GB"/>
              <a:t> </a:t>
            </a:r>
            <a:endParaRPr lang="en-US" altLang="en-GB"/>
          </a:p>
        </p:txBody>
      </p:sp>
      <p:sp>
        <p:nvSpPr>
          <p:cNvPr id="41" name="Text Box 40"/>
          <p:cNvSpPr txBox="1"/>
          <p:nvPr/>
        </p:nvSpPr>
        <p:spPr>
          <a:xfrm>
            <a:off x="5878830" y="3080385"/>
            <a:ext cx="5678170" cy="583565"/>
          </a:xfrm>
          <a:prstGeom prst="rect">
            <a:avLst/>
          </a:prstGeom>
          <a:noFill/>
        </p:spPr>
        <p:txBody>
          <a:bodyPr wrap="square" rtlCol="0">
            <a:spAutoFit/>
          </a:bodyPr>
          <a:p>
            <a:r>
              <a:rPr lang="en-US" altLang="en-GB" sz="3200" b="1">
                <a:solidFill>
                  <a:schemeClr val="bg1"/>
                </a:solidFill>
              </a:rPr>
              <a:t>Data Cleaning</a:t>
            </a:r>
            <a:endParaRPr lang="en-US" altLang="en-GB"/>
          </a:p>
        </p:txBody>
      </p:sp>
      <p:sp>
        <p:nvSpPr>
          <p:cNvPr id="42" name="Text Box 41"/>
          <p:cNvSpPr txBox="1"/>
          <p:nvPr/>
        </p:nvSpPr>
        <p:spPr>
          <a:xfrm>
            <a:off x="7924800" y="4682490"/>
            <a:ext cx="5678170" cy="583565"/>
          </a:xfrm>
          <a:prstGeom prst="rect">
            <a:avLst/>
          </a:prstGeom>
          <a:noFill/>
        </p:spPr>
        <p:txBody>
          <a:bodyPr wrap="square" rtlCol="0">
            <a:spAutoFit/>
          </a:bodyPr>
          <a:p>
            <a:r>
              <a:rPr lang="en-US" altLang="en-GB" sz="3200" b="1">
                <a:solidFill>
                  <a:schemeClr val="bg1"/>
                </a:solidFill>
              </a:rPr>
              <a:t>Data Modeling</a:t>
            </a:r>
            <a:endParaRPr lang="en-US" altLang="en-GB"/>
          </a:p>
        </p:txBody>
      </p:sp>
      <p:sp>
        <p:nvSpPr>
          <p:cNvPr id="43" name="Text Box 42"/>
          <p:cNvSpPr txBox="1"/>
          <p:nvPr/>
        </p:nvSpPr>
        <p:spPr>
          <a:xfrm>
            <a:off x="9753600" y="6395085"/>
            <a:ext cx="5678170" cy="583565"/>
          </a:xfrm>
          <a:prstGeom prst="rect">
            <a:avLst/>
          </a:prstGeom>
          <a:noFill/>
        </p:spPr>
        <p:txBody>
          <a:bodyPr wrap="square" rtlCol="0">
            <a:spAutoFit/>
          </a:bodyPr>
          <a:p>
            <a:r>
              <a:rPr lang="en-US" altLang="en-GB" sz="3200" b="1">
                <a:solidFill>
                  <a:schemeClr val="bg1"/>
                </a:solidFill>
              </a:rPr>
              <a:t>Data Analysis</a:t>
            </a:r>
            <a:r>
              <a:rPr lang="en-US" altLang="en-GB"/>
              <a:t> </a:t>
            </a:r>
            <a:endParaRPr lang="en-US" altLang="en-GB"/>
          </a:p>
        </p:txBody>
      </p:sp>
      <p:sp>
        <p:nvSpPr>
          <p:cNvPr id="44" name="Text Box 43"/>
          <p:cNvSpPr txBox="1"/>
          <p:nvPr/>
        </p:nvSpPr>
        <p:spPr>
          <a:xfrm>
            <a:off x="11557000" y="8025765"/>
            <a:ext cx="5678170" cy="583565"/>
          </a:xfrm>
          <a:prstGeom prst="rect">
            <a:avLst/>
          </a:prstGeom>
          <a:noFill/>
        </p:spPr>
        <p:txBody>
          <a:bodyPr wrap="square" rtlCol="0">
            <a:spAutoFit/>
          </a:bodyPr>
          <a:p>
            <a:r>
              <a:rPr lang="en-US" altLang="en-GB" sz="3200" b="1">
                <a:solidFill>
                  <a:schemeClr val="bg1"/>
                </a:solidFill>
              </a:rPr>
              <a:t>Uncover Insights</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1430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939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4422942" y="6480309"/>
            <a:ext cx="2972219" cy="881758"/>
          </a:xfrm>
          <a:prstGeom prst="rect">
            <a:avLst/>
          </a:prstGeom>
        </p:spPr>
      </p:pic>
      <p:sp>
        <p:nvSpPr>
          <p:cNvPr id="14" name="Text Box 13"/>
          <p:cNvSpPr txBox="1"/>
          <p:nvPr/>
        </p:nvSpPr>
        <p:spPr>
          <a:xfrm>
            <a:off x="1447800" y="3846195"/>
            <a:ext cx="1896745" cy="2000885"/>
          </a:xfrm>
          <a:prstGeom prst="rect">
            <a:avLst/>
          </a:prstGeom>
          <a:noFill/>
        </p:spPr>
        <p:txBody>
          <a:bodyPr wrap="square" rtlCol="0">
            <a:noAutofit/>
          </a:bodyPr>
          <a:p>
            <a:pPr algn="ctr"/>
            <a:r>
              <a:rPr lang="en-US" altLang="en-GB" sz="60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16</a:t>
            </a:r>
            <a:r>
              <a:rPr lang="en-US" altLang="en-GB" sz="6000">
                <a:solidFill>
                  <a:schemeClr val="accent1"/>
                </a:solidFill>
                <a:effectLst>
                  <a:outerShdw blurRad="38100" dist="25400" dir="5400000" algn="ctr" rotWithShape="0">
                    <a:srgbClr val="6E747A">
                      <a:alpha val="43000"/>
                    </a:srgbClr>
                  </a:outerShdw>
                </a:effectLst>
              </a:rPr>
              <a:t> </a:t>
            </a:r>
            <a:endParaRPr lang="en-US" altLang="en-GB" sz="2400">
              <a:solidFill>
                <a:schemeClr val="accent1"/>
              </a:solidFill>
              <a:effectLst>
                <a:outerShdw blurRad="38100" dist="25400" dir="5400000" algn="ctr" rotWithShape="0">
                  <a:srgbClr val="6E747A">
                    <a:alpha val="43000"/>
                  </a:srgbClr>
                </a:outerShdw>
              </a:effectLst>
            </a:endParaRPr>
          </a:p>
          <a:p>
            <a:endParaRPr lang="en-US" altLang="en-GB" sz="2400"/>
          </a:p>
          <a:p>
            <a:pPr algn="ctr"/>
            <a:r>
              <a:rPr lang="en-US" altLang="en-GB" sz="2400"/>
              <a:t>UNIQUE </a:t>
            </a:r>
            <a:endParaRPr lang="en-US" altLang="en-GB" sz="2400"/>
          </a:p>
          <a:p>
            <a:pPr algn="ctr"/>
            <a:r>
              <a:rPr lang="en-US" altLang="en-GB" sz="2400"/>
              <a:t>CATEGORIES</a:t>
            </a:r>
            <a:endParaRPr lang="en-US" altLang="en-GB" sz="2400"/>
          </a:p>
        </p:txBody>
      </p:sp>
      <p:sp>
        <p:nvSpPr>
          <p:cNvPr id="16" name="Text Box 15"/>
          <p:cNvSpPr txBox="1"/>
          <p:nvPr/>
        </p:nvSpPr>
        <p:spPr>
          <a:xfrm>
            <a:off x="5210810" y="392430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1897</a:t>
            </a:r>
            <a:endParaRPr lang="en-US" altLang="en-GB" sz="4800"/>
          </a:p>
          <a:p>
            <a:pPr algn="ctr"/>
            <a:endParaRPr lang="en-US" altLang="en-GB" sz="2400"/>
          </a:p>
          <a:p>
            <a:pPr algn="ctr"/>
            <a:r>
              <a:rPr lang="en-US" altLang="en-GB" sz="2400"/>
              <a:t>REACTIONS TO “ANIMAL” POSTS</a:t>
            </a:r>
            <a:endParaRPr lang="en-US" altLang="en-GB" sz="2400"/>
          </a:p>
        </p:txBody>
      </p:sp>
      <p:sp>
        <p:nvSpPr>
          <p:cNvPr id="17" name="Text Box 16"/>
          <p:cNvSpPr txBox="1"/>
          <p:nvPr/>
        </p:nvSpPr>
        <p:spPr>
          <a:xfrm>
            <a:off x="14097000" y="396494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MAY</a:t>
            </a:r>
            <a:endParaRPr lang="en-US" altLang="en-GB" sz="2400"/>
          </a:p>
          <a:p>
            <a:pPr algn="ctr"/>
            <a:endParaRPr lang="en-US" altLang="en-GB" sz="2400"/>
          </a:p>
          <a:p>
            <a:pPr algn="ctr"/>
            <a:r>
              <a:rPr lang="en-US" altLang="en-GB" sz="2400"/>
              <a:t>MONTH WITH MOST POSTS</a:t>
            </a:r>
            <a:endParaRPr lang="en-US" altLang="en-GB" sz="2400"/>
          </a:p>
        </p:txBody>
      </p:sp>
      <p:pic>
        <p:nvPicPr>
          <p:cNvPr id="15"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5417983" y="6607309"/>
            <a:ext cx="2972219" cy="881758"/>
          </a:xfrm>
          <a:prstGeom prst="rect">
            <a:avLst/>
          </a:prstGeom>
        </p:spPr>
      </p:pic>
      <p:sp>
        <p:nvSpPr>
          <p:cNvPr id="18" name="Text Box 17"/>
          <p:cNvSpPr txBox="1"/>
          <p:nvPr/>
        </p:nvSpPr>
        <p:spPr>
          <a:xfrm>
            <a:off x="9525000" y="395097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MONDAY</a:t>
            </a:r>
            <a:endParaRPr lang="en-US" altLang="en-GB" sz="2400"/>
          </a:p>
          <a:p>
            <a:pPr algn="ctr"/>
            <a:endParaRPr lang="en-US" altLang="en-GB" sz="2400"/>
          </a:p>
          <a:p>
            <a:pPr algn="ctr"/>
            <a:r>
              <a:rPr lang="en-US" altLang="en-GB" sz="2400"/>
              <a:t>DAY WITH MOST POSTS</a:t>
            </a:r>
            <a:endParaRPr lang="en-US" altLang="en-GB"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5"/>
          <a:stretch>
            <a:fillRect/>
          </a:stretch>
        </p:blipFill>
        <p:spPr>
          <a:xfrm>
            <a:off x="3733800" y="1562100"/>
            <a:ext cx="11327130" cy="8377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147482620" descr="IMG_260"/>
          <p:cNvPicPr>
            <a:picLocks noChangeAspect="1"/>
          </p:cNvPicPr>
          <p:nvPr/>
        </p:nvPicPr>
        <p:blipFill>
          <a:blip r:embed="rId5"/>
          <a:stretch>
            <a:fillRect/>
          </a:stretch>
        </p:blipFill>
        <p:spPr>
          <a:xfrm>
            <a:off x="4572000" y="1467485"/>
            <a:ext cx="11440160" cy="692531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1544</Words>
  <Application>WPS Presentation</Application>
  <PresentationFormat>Custom</PresentationFormat>
  <Paragraphs>97</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Graphik Regular</vt:lpstr>
      <vt:lpstr>Yu Gothic UI</vt:lpstr>
      <vt:lpstr>Clear Sans Regular Bold</vt:lpstr>
      <vt:lpstr>Bodoni MT Black</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gab oni</cp:lastModifiedBy>
  <cp:revision>16</cp:revision>
  <dcterms:created xsi:type="dcterms:W3CDTF">2006-08-16T00:00:00Z</dcterms:created>
  <dcterms:modified xsi:type="dcterms:W3CDTF">2024-09-19T19:40:19Z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AFC2C3119B994947AE84B9DD339E03B5_12</vt:lpwstr>
  </property>
  <property fmtid="{D5CDD505-2E9C-101B-9397-08002B2CF9AE}" pid="3" name="KSOProductBuildVer">
    <vt:lpwstr>2057-12.2.0.18165</vt:lpwstr>
  </property>
</Properties>
</file>